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8" r:id="rId2"/>
    <p:sldId id="256" r:id="rId3"/>
    <p:sldId id="257" r:id="rId4"/>
    <p:sldId id="268" r:id="rId5"/>
    <p:sldId id="267" r:id="rId6"/>
    <p:sldId id="265" r:id="rId7"/>
  </p:sldIdLst>
  <p:sldSz cx="6858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82" d="100"/>
          <a:sy n="82" d="100"/>
        </p:scale>
        <p:origin x="20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2BF2E-0A71-426A-BF10-C3C33B6FA27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72D9D-7D18-424F-BDCC-5D95037511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727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72D9D-7D18-424F-BDCC-5D950375115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8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22363"/>
            <a:ext cx="58293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602038"/>
            <a:ext cx="5143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40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822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50544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24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4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709740"/>
            <a:ext cx="59150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589465"/>
            <a:ext cx="59150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67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825625"/>
            <a:ext cx="29146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825625"/>
            <a:ext cx="29146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719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5127"/>
            <a:ext cx="59150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681163"/>
            <a:ext cx="290125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505075"/>
            <a:ext cx="2901255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681163"/>
            <a:ext cx="291554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505075"/>
            <a:ext cx="2915543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65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499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48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987427"/>
            <a:ext cx="3471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79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987427"/>
            <a:ext cx="347186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200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65127"/>
            <a:ext cx="59150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825625"/>
            <a:ext cx="59150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D17D-F4EE-40CC-BB53-11BF8FA42AF0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CE894-A5C0-48EA-8139-F4BF2E154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319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D84B9C10-B08B-8EC3-A10A-A8AD19947F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1" y="8094"/>
            <a:ext cx="6818376" cy="681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788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73682" y="1206561"/>
            <a:ext cx="56445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Description de l’offre: </a:t>
            </a:r>
            <a:r>
              <a:rPr lang="fr-FR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Chargé (e) des produits de transferts domestiques </a:t>
            </a:r>
          </a:p>
          <a:p>
            <a:r>
              <a:rPr lang="fr-FR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fr-FR" sz="16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UBA-UBA-035-2025</a:t>
            </a:r>
            <a:endParaRPr lang="fr-FR" sz="1600" b="1" dirty="0"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0503" y="1160842"/>
            <a:ext cx="2481313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Google Shape;113;p1"/>
          <p:cNvPicPr preferRelativeResize="0"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77" y="234228"/>
            <a:ext cx="1228061" cy="57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73682" y="2351884"/>
            <a:ext cx="6110635" cy="2396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fr-FR" sz="1300" b="1" u="sng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Lieu de travail </a:t>
            </a:r>
            <a:r>
              <a:rPr lang="fr-FR" sz="13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:</a:t>
            </a:r>
            <a:r>
              <a:rPr lang="fr-FR" sz="13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fr-FR" sz="1300" dirty="0" smtClean="0">
                <a:latin typeface="Century Gothic" panose="020B0502020202020204" pitchFamily="34" charset="0"/>
                <a:ea typeface="Calibri" panose="020F0502020204030204" pitchFamily="34" charset="0"/>
              </a:rPr>
              <a:t>Brazzaville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fr-FR" sz="1300" b="1" u="sng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Durée du contrat</a:t>
            </a:r>
            <a:r>
              <a:rPr lang="fr-FR" sz="13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 : Indéterminée</a:t>
            </a:r>
            <a:endParaRPr lang="fr-FR" sz="13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fr-FR" sz="1300" b="1" u="sng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Missions</a:t>
            </a:r>
            <a:r>
              <a:rPr lang="fr-FR" sz="13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 : </a:t>
            </a:r>
            <a:endParaRPr lang="fr-FR" sz="1300" dirty="0"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1000"/>
              </a:spcAft>
            </a:pPr>
            <a:endParaRPr lang="fr-FR" sz="13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fr-FR" sz="1300" dirty="0" smtClean="0">
                <a:latin typeface="Century Gothic" panose="020B0502020202020204" pitchFamily="34" charset="0"/>
                <a:ea typeface="Calibri" panose="020F0502020204030204" pitchFamily="34" charset="0"/>
              </a:rPr>
              <a:t>•  </a:t>
            </a:r>
            <a:r>
              <a:rPr lang="fr-FR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Promouvoir les produits de transferts domestiques et </a:t>
            </a:r>
            <a:r>
              <a:rPr lang="fr-FR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fr-FR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agency</a:t>
            </a:r>
            <a:r>
              <a:rPr lang="fr-FR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400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banking</a:t>
            </a:r>
            <a:r>
              <a:rPr lang="fr-FR" sz="1400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fr-FR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banque pour atteindre les objectifs en termes de volume de transaction, de croissance, de parts de marché et de rentabilité.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32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76612" y="291762"/>
            <a:ext cx="4440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Description de l’offre d’emploi </a:t>
            </a:r>
          </a:p>
          <a:p>
            <a:r>
              <a:rPr lang="fr-FR" sz="12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UBA-UBA-035-2025</a:t>
            </a:r>
            <a:endParaRPr lang="fr-FR" sz="1200" b="1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113;p1"/>
          <p:cNvPicPr preferRelativeResize="0"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77" y="234228"/>
            <a:ext cx="1228061" cy="57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76612" y="1182358"/>
            <a:ext cx="6110635" cy="4611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fr-FR" sz="1200" b="1" u="sng" dirty="0">
                <a:latin typeface="Century Gothic" panose="020B0502020202020204" pitchFamily="34" charset="0"/>
                <a:ea typeface="Calibri" panose="020F0502020204030204" pitchFamily="34" charset="0"/>
              </a:rPr>
              <a:t>Tâches et Responsabilités </a:t>
            </a:r>
            <a:r>
              <a:rPr lang="fr-FR" sz="1200" b="1" u="sng" dirty="0" smtClean="0">
                <a:latin typeface="Century Gothic" panose="020B0502020202020204" pitchFamily="34" charset="0"/>
                <a:ea typeface="Calibri" panose="020F0502020204030204" pitchFamily="34" charset="0"/>
              </a:rPr>
              <a:t>:</a:t>
            </a:r>
          </a:p>
          <a:p>
            <a:pPr lvl="0">
              <a:spcAft>
                <a:spcPts val="0"/>
              </a:spcAft>
              <a:tabLst>
                <a:tab pos="228600" algn="l"/>
              </a:tabLst>
            </a:pPr>
            <a:endParaRPr lang="fr-FR" sz="1200" b="1" u="sng" dirty="0" smtClean="0"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Diriger et gérer les produits et les ventes de transferts domestiques </a:t>
            </a:r>
            <a:r>
              <a:rPr lang="fr-FR" sz="1200" dirty="0">
                <a:latin typeface="Century Gothic" panose="020B0502020202020204" pitchFamily="34" charset="0"/>
                <a:ea typeface="Calibri" panose="020F0502020204030204" pitchFamily="34" charset="0"/>
              </a:rPr>
              <a:t>et </a:t>
            </a: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“</a:t>
            </a:r>
            <a:r>
              <a:rPr lang="fr-FR" sz="1200" dirty="0" err="1">
                <a:latin typeface="Century Gothic" panose="020B0502020202020204" pitchFamily="34" charset="0"/>
                <a:ea typeface="Times New Roman" panose="02020603050405020304" pitchFamily="18" charset="0"/>
              </a:rPr>
              <a:t>agency</a:t>
            </a: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fr-FR" sz="1200" dirty="0" err="1">
                <a:latin typeface="Century Gothic" panose="020B0502020202020204" pitchFamily="34" charset="0"/>
                <a:ea typeface="Times New Roman" panose="02020603050405020304" pitchFamily="18" charset="0"/>
              </a:rPr>
              <a:t>banking</a:t>
            </a: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” ;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Aft>
                <a:spcPts val="0"/>
              </a:spcAft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Identifier les opportunités d’affaires (recruter des sous-agents) pour un accroissement dans le champ d’action de la banque et proposer un plan d’action pour leur accomplissement ;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Aft>
                <a:spcPts val="0"/>
              </a:spcAft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Planifier la promotion et la rentabilisation des produits dans le but de sensibiliser et créer l’intérêt des produits et des services de la banque ;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>
              <a:spcAft>
                <a:spcPts val="0"/>
              </a:spcAft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Aft>
                <a:spcPts val="0"/>
              </a:spcAft>
            </a:pPr>
            <a:r>
              <a:rPr lang="fr-FR" sz="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Superviser le management de tous les problèmes avec le service clientèle (sous-agents) ;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>
              <a:spcAft>
                <a:spcPts val="0"/>
              </a:spcAft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Aft>
                <a:spcPts val="0"/>
              </a:spcAft>
            </a:pPr>
            <a:r>
              <a:rPr lang="fr-FR" sz="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Etablir un plan effectif d’appels pour les partenaires ;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Aft>
                <a:spcPts val="0"/>
              </a:spcAft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S’assurer que toutes les ventes de produits de la banque sont faites selon les règles établies ;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>
              <a:spcAft>
                <a:spcPts val="0"/>
              </a:spcAft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Aft>
                <a:spcPts val="0"/>
              </a:spcAft>
            </a:pPr>
            <a:r>
              <a:rPr lang="fr-FR" sz="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Conduire régulièrement des enquêtes de marché et des mesures de performance des produits de transferts domestiques ;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Aft>
                <a:spcPts val="0"/>
              </a:spcAft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ts val="1440"/>
              </a:lnSpc>
              <a:spcAft>
                <a:spcPts val="1000"/>
              </a:spcAft>
              <a:buFont typeface="Wingdings" pitchFamily="2" charset="2"/>
              <a:buChar char=""/>
            </a:pPr>
            <a:endParaRPr lang="fr-CD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46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76612" y="291762"/>
            <a:ext cx="4440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Description de l’offre d’emploi </a:t>
            </a:r>
          </a:p>
          <a:p>
            <a:r>
              <a:rPr lang="fr-FR" sz="12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UBA-UBA-035-2025</a:t>
            </a:r>
            <a:endParaRPr lang="fr-FR" sz="1200" b="1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113;p1"/>
          <p:cNvPicPr preferRelativeResize="0"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77" y="234228"/>
            <a:ext cx="1228061" cy="57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76612" y="1182358"/>
            <a:ext cx="6110635" cy="3072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fr-FR" sz="1200" b="1" u="sng" dirty="0">
                <a:latin typeface="Century Gothic" panose="020B0502020202020204" pitchFamily="34" charset="0"/>
                <a:ea typeface="Calibri" panose="020F0502020204030204" pitchFamily="34" charset="0"/>
              </a:rPr>
              <a:t>Tâches et Responsabilités </a:t>
            </a:r>
            <a:r>
              <a:rPr lang="fr-FR" sz="1200" b="1" u="sng" dirty="0" smtClean="0">
                <a:latin typeface="Century Gothic" panose="020B0502020202020204" pitchFamily="34" charset="0"/>
                <a:ea typeface="Calibri" panose="020F0502020204030204" pitchFamily="34" charset="0"/>
              </a:rPr>
              <a:t>:</a:t>
            </a:r>
          </a:p>
          <a:p>
            <a:pPr lvl="0">
              <a:spcAft>
                <a:spcPts val="0"/>
              </a:spcAft>
              <a:tabLst>
                <a:tab pos="228600" algn="l"/>
              </a:tabLst>
            </a:pPr>
            <a:endParaRPr lang="fr-FR" sz="1200" b="1" u="sng" dirty="0"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0"/>
              </a:spcAft>
              <a:tabLst>
                <a:tab pos="228600" algn="l"/>
              </a:tabLst>
            </a:pPr>
            <a:endParaRPr lang="fr-FR" sz="1200" b="1" u="sng" dirty="0" smtClean="0"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Gérer les produits de transferts domestiques ;</a:t>
            </a:r>
            <a:endParaRPr lang="fr-FR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0" algn="just"/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Suivre et monitorer les performances des produits existants par l’élaboration des rapports (journaliers, hebdomadaires, mensuels…) ;</a:t>
            </a:r>
            <a:endParaRPr lang="fr-FR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0"/>
              </a:spcAft>
              <a:tabLst>
                <a:tab pos="228600" algn="l"/>
              </a:tabLst>
            </a:pPr>
            <a:endParaRPr lang="fr-FR" sz="1200" b="1" u="sng" dirty="0" smtClean="0"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Identifier les opportunités de business dans le but d’améliorer et promouvoir les produits de transferts domestiques ;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>
              <a:spcAft>
                <a:spcPts val="0"/>
              </a:spcAft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spcAft>
                <a:spcPts val="0"/>
              </a:spcAft>
            </a:pPr>
            <a:r>
              <a:rPr lang="fr-FR" sz="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Mettre en place des partenariats avec des revendeurs (sous-agents) afin de booster la force de vente des produits de transferts domestiques ;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>
              <a:spcAft>
                <a:spcPts val="0"/>
              </a:spcAft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Autres tâches assignées le supérieur hiérarchique. 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ts val="1440"/>
              </a:lnSpc>
              <a:spcAft>
                <a:spcPts val="1000"/>
              </a:spcAft>
              <a:buFont typeface="Wingdings" pitchFamily="2" charset="2"/>
              <a:buChar char=""/>
            </a:pPr>
            <a:endParaRPr lang="fr-CD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630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13;p1"/>
          <p:cNvPicPr preferRelativeResize="0"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077" y="234228"/>
            <a:ext cx="1228061" cy="57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73682" y="1440930"/>
            <a:ext cx="6110635" cy="4859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FR" sz="1200" b="1" u="sng" dirty="0">
                <a:latin typeface="Century Gothic" panose="020B0502020202020204" pitchFamily="34" charset="0"/>
                <a:ea typeface="Calibri" panose="020F0502020204030204" pitchFamily="34" charset="0"/>
              </a:rPr>
              <a:t>Qualités du Candidat :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Calibri" panose="020F0502020204030204" pitchFamily="34" charset="0"/>
              </a:rPr>
              <a:t>Bonne connaissance bancaire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Calibri" panose="020F0502020204030204" pitchFamily="34" charset="0"/>
              </a:rPr>
              <a:t>Connaissance des risques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Calibri" panose="020F0502020204030204" pitchFamily="34" charset="0"/>
              </a:rPr>
              <a:t>Opérations bancaires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200" dirty="0">
                <a:latin typeface="Century Gothic" panose="020B0502020202020204" pitchFamily="34" charset="0"/>
                <a:ea typeface="Calibri" panose="020F0502020204030204" pitchFamily="34" charset="0"/>
              </a:rPr>
              <a:t>Sens des affaires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8600">
              <a:lnSpc>
                <a:spcPct val="115000"/>
              </a:lnSpc>
              <a:spcAft>
                <a:spcPts val="0"/>
              </a:spcAft>
            </a:pPr>
            <a:r>
              <a:rPr lang="fr-FR" sz="1200" b="1" dirty="0">
                <a:latin typeface="Century Gothic" panose="020B0502020202020204" pitchFamily="34" charset="0"/>
                <a:ea typeface="Calibri" panose="020F0502020204030204" pitchFamily="34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8600">
              <a:lnSpc>
                <a:spcPct val="115000"/>
              </a:lnSpc>
              <a:spcAft>
                <a:spcPts val="0"/>
              </a:spcAft>
            </a:pPr>
            <a:r>
              <a:rPr lang="fr-FR" sz="1200" b="1" dirty="0">
                <a:latin typeface="Century Gothic" panose="020B0502020202020204" pitchFamily="34" charset="0"/>
                <a:ea typeface="Calibri" panose="020F0502020204030204" pitchFamily="34" charset="0"/>
              </a:rPr>
              <a:t> 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FR" sz="1200" b="1" u="sng" dirty="0">
                <a:latin typeface="Century Gothic" panose="020B0502020202020204" pitchFamily="34" charset="0"/>
                <a:ea typeface="Calibri" panose="020F0502020204030204" pitchFamily="34" charset="0"/>
              </a:rPr>
              <a:t>Profil :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228600" algn="l"/>
              </a:tabLst>
            </a:pPr>
            <a:r>
              <a:rPr lang="fr-FR" sz="1200" dirty="0">
                <a:latin typeface="Century Gothic" panose="020B0502020202020204" pitchFamily="34" charset="0"/>
                <a:ea typeface="Calibri" panose="020F0502020204030204" pitchFamily="34" charset="0"/>
              </a:rPr>
              <a:t>Minimum un diplôme de licence/un MBA serait un atout.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228600" algn="l"/>
              </a:tabLst>
            </a:pPr>
            <a:r>
              <a:rPr lang="fr-FR" sz="1200" dirty="0">
                <a:latin typeface="Century Gothic" panose="020B0502020202020204" pitchFamily="34" charset="0"/>
                <a:ea typeface="Calibri" panose="020F0502020204030204" pitchFamily="34" charset="0"/>
              </a:rPr>
              <a:t>Minimum 5 ans d'expérience bancaire ou de </a:t>
            </a:r>
            <a:r>
              <a:rPr lang="fr-FR" sz="1200" dirty="0" err="1">
                <a:latin typeface="Century Gothic" panose="020B0502020202020204" pitchFamily="34" charset="0"/>
                <a:ea typeface="Calibri" panose="020F0502020204030204" pitchFamily="34" charset="0"/>
              </a:rPr>
              <a:t>marketeur</a:t>
            </a:r>
            <a:r>
              <a:rPr lang="fr-FR" sz="1200" dirty="0">
                <a:latin typeface="Century Gothic" panose="020B0502020202020204" pitchFamily="34" charset="0"/>
                <a:ea typeface="Calibri" panose="020F0502020204030204" pitchFamily="34" charset="0"/>
              </a:rPr>
              <a:t> dans le secteur de la finance.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Calibri" panose="020F0502020204030204" pitchFamily="34" charset="0"/>
              <a:cs typeface="+mn-cs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1400" b="1" u="sng" dirty="0">
                <a:latin typeface="Century Gothic" panose="020B0502020202020204" pitchFamily="34" charset="0"/>
                <a:ea typeface="Calibri" panose="020F0502020204030204" pitchFamily="34" charset="0"/>
              </a:rPr>
              <a:t>Composition du dossier :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latin typeface="Century Gothic" panose="020B0502020202020204" pitchFamily="34" charset="0"/>
                <a:ea typeface="Calibri" panose="020F0502020204030204" pitchFamily="34" charset="0"/>
              </a:rPr>
              <a:t>CV &amp; Lettre de motivation au plus tard le </a:t>
            </a:r>
            <a:r>
              <a:rPr lang="fr-FR" sz="1200" b="1" u="sng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15 octobre 2025</a:t>
            </a:r>
            <a:r>
              <a:rPr lang="fr-FR" sz="1200" b="1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.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200" b="1" u="sng" dirty="0">
                <a:latin typeface="Century Gothic" panose="020B0502020202020204" pitchFamily="34" charset="0"/>
                <a:ea typeface="Calibri" panose="020F0502020204030204" pitchFamily="34" charset="0"/>
              </a:rPr>
              <a:t>N.B</a:t>
            </a:r>
            <a:r>
              <a:rPr lang="fr-FR" sz="1200" dirty="0">
                <a:latin typeface="Century Gothic" panose="020B0502020202020204" pitchFamily="34" charset="0"/>
                <a:ea typeface="Calibri" panose="020F0502020204030204" pitchFamily="34" charset="0"/>
              </a:rPr>
              <a:t> : les dossiers de candidatures sont à transmettre à l’adresse suivante : </a:t>
            </a:r>
            <a:r>
              <a:rPr lang="fr-FR" sz="1200" b="1" u="sng" dirty="0">
                <a:latin typeface="Century Gothic" panose="020B0502020202020204" pitchFamily="34" charset="0"/>
                <a:ea typeface="Calibri" panose="020F0502020204030204" pitchFamily="34" charset="0"/>
              </a:rPr>
              <a:t>recrutement.ubacongo@ubagroup.com 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76612" y="291762"/>
            <a:ext cx="4440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Description de l’offre d’emploi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UBA-UBA-035-2025</a:t>
            </a: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03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D84B9C10-B08B-8EC3-A10A-A8AD19947F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555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2971</TotalTime>
  <Words>68</Words>
  <Application>Microsoft Office PowerPoint</Application>
  <PresentationFormat>Personnalisé</PresentationFormat>
  <Paragraphs>60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Symbol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Christian Costant</dc:creator>
  <cp:lastModifiedBy>Emerance Nkanza</cp:lastModifiedBy>
  <cp:revision>40</cp:revision>
  <dcterms:created xsi:type="dcterms:W3CDTF">2023-02-02T06:35:51Z</dcterms:created>
  <dcterms:modified xsi:type="dcterms:W3CDTF">2025-10-08T12:01:13Z</dcterms:modified>
</cp:coreProperties>
</file>